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7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03/02/64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th-TH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th-TH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th-TH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th-TH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ประกาศกระทรวงแรงงาน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</a:t>
            </a:r>
            <a:r>
              <a:rPr lang="th-TH" altLang="en-US" sz="3400" dirty="0" smtClean="0">
                <a:solidFill>
                  <a:prstClr val="black"/>
                </a:solidFill>
              </a:rPr>
              <a:t>อัตราเงินสมทบ วิธีการเรียกเก็บเงินสมทบ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ค่าจ้าง</a:t>
            </a:r>
            <a:r>
              <a:rPr lang="th-TH" altLang="en-US" sz="3400" dirty="0" smtClean="0">
                <a:solidFill>
                  <a:prstClr val="black"/>
                </a:solidFill>
              </a:rPr>
              <a:t>ขั้นต่ำและขั้นสูง ที่ใช้เป็นฐานในการคำนวณเงินสมทบกองทุนพัฒนาฝีมือแรงงาน (ฉบับที่ 2)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 smtClean="0">
                <a:solidFill>
                  <a:prstClr val="black"/>
                </a:solidFill>
              </a:rPr>
              <a:t> </a:t>
            </a:r>
            <a:r>
              <a:rPr lang="th-TH" altLang="en-US" sz="3400" dirty="0" smtClean="0">
                <a:solidFill>
                  <a:prstClr val="black"/>
                </a:solidFill>
              </a:rPr>
              <a:t>2 </a:t>
            </a:r>
            <a:r>
              <a:rPr lang="th-TH" altLang="en-US" sz="3400" dirty="0" smtClean="0">
                <a:solidFill>
                  <a:prstClr val="black"/>
                </a:solidFill>
              </a:rPr>
              <a:t>กุมภาพันธ์ 2564</a:t>
            </a: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www.aimconsultant.com</a:t>
            </a:r>
            <a:endParaRPr lang="en-US" dirty="0"/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607" y="1231431"/>
            <a:ext cx="8366281" cy="407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Wingdings" pitchFamily="2" charset="2"/>
              <a:buChar char="q"/>
            </a:pPr>
            <a:r>
              <a:rPr lang="th-TH" sz="2350" dirty="0" smtClean="0">
                <a:latin typeface="Cordia New" pitchFamily="34" charset="-34"/>
                <a:cs typeface="Cordia New" pitchFamily="34" charset="-34"/>
              </a:rPr>
              <a:t>ให้</a:t>
            </a:r>
            <a:r>
              <a:rPr lang="th-TH" sz="2350" dirty="0" smtClean="0">
                <a:latin typeface="Cordia New" pitchFamily="34" charset="-34"/>
                <a:cs typeface="Cordia New" pitchFamily="34" charset="-34"/>
              </a:rPr>
              <a:t>ยกเลิกความในข้อ 9 ของประกาศกระทรวงแรงงาน เรื่อง อัตราเงินสมทบ วิธีการเรียกเก็บเงินสมทบ ค่าจ้างขั้นต่ำและขั้นสูงที่ใช้เป็นฐานในการคำนวณเงินสมทบกองทุนพัฒนาฝีมือแรงงาน ลงวันที่ 1 กรกฎาคม พ.ศ. 2558 และให้ใช้ความต่อไปนี้แทน</a:t>
            </a:r>
          </a:p>
          <a:p>
            <a:pPr marL="360363" indent="-360363"/>
            <a:r>
              <a:rPr lang="th-TH" sz="2350" dirty="0" smtClean="0">
                <a:latin typeface="Cordia New" pitchFamily="34" charset="-34"/>
                <a:cs typeface="Cordia New" pitchFamily="34" charset="-34"/>
              </a:rPr>
              <a:t>	    </a:t>
            </a:r>
            <a:r>
              <a:rPr lang="th-TH" sz="2350" dirty="0" smtClean="0">
                <a:latin typeface="Cordia New" pitchFamily="34" charset="-34"/>
                <a:cs typeface="Cordia New" pitchFamily="34" charset="-34"/>
              </a:rPr>
              <a:t>“ข้อ 9 การยื่นแบบแสดงการส่งเงินสมทบตามข้อ 8 ให้ยื่นด้วยวิธีการทางอิเล็กทรอนิกส์ของกรมพัฒนาฝีมือแรงงาน เว้นแต่ในกรณีที่ยังไม่สามารถยื่นด้วยวิธีการทางอิเล็กทรอนิกส์ได้หรือระบบอิเล็กทรอนิกส์ขัดข้อง กรณีสถานประกอบกิจการตั้งอยู่ในกรุงเทพมหานคร ให้ยื่น ณ สถาบันพัฒนาฝีมือแรงงาน 13 กรุงเทพมหานคร หรือสำนักงานพัฒนาฝีมือแรงงานกรุงเทพมหานครพื้นที่ 1 - 5 กรณีสถานประกอบกิจการตั้งอยู่ในจังหวัดอื่น ให้ยื่น ณ หน่วยงานของกรมพัฒนาฝีมือแรงงานที่ตั้งอยู่ในจังหวัดนั้นกรณีที่ผู้ประกอบกิจการมีสาขาหรือมีลูกจ้างทำงานในท้องที่อื่นด้วย ให้นับรวมจำนวนลูกจ้างของสาขาทุกแห่งเข้าด้วยกัน และให้สำนักงานใหญ่ยื่นแบบแสดงการส่งเงินสมทบรวมกัน”</a:t>
            </a:r>
            <a:endParaRPr lang="th-TH" sz="2350" dirty="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บริษัท เอไอเอ็ม คอนซัลแตนท์ จำกัด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6/8 </a:t>
            </a:r>
            <a:r>
              <a:rPr lang="th-TH" altLang="en-US" sz="3400">
                <a:solidFill>
                  <a:srgbClr val="00B050"/>
                </a:solidFill>
              </a:rPr>
              <a:t>ถ.มาเจริญ แขวงหนองแขม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Tel</a:t>
            </a:r>
            <a:r>
              <a:rPr lang="th-TH" altLang="en-US" sz="3400">
                <a:solidFill>
                  <a:srgbClr val="00B050"/>
                </a:solidFill>
              </a:rPr>
              <a:t>. 02-</a:t>
            </a:r>
            <a:r>
              <a:rPr lang="en-US" altLang="en-US" sz="3400">
                <a:solidFill>
                  <a:srgbClr val="00B050"/>
                </a:solidFill>
              </a:rPr>
              <a:t>489-2500-1, Fax : 02-489-2502</a:t>
            </a:r>
            <a:r>
              <a:rPr lang="en-US" altLang="en-US" sz="3400">
                <a:solidFill>
                  <a:srgbClr val="9900CC"/>
                </a:solidFill>
              </a:rPr>
              <a:t> </a:t>
            </a:r>
            <a:r>
              <a:rPr lang="en-US" altLang="en-US" sz="340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>
                <a:solidFill>
                  <a:srgbClr val="00B050"/>
                </a:solidFill>
              </a:rPr>
              <a:t>  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FF0000"/>
                </a:solidFill>
              </a:rPr>
              <a:t>Email: </a:t>
            </a:r>
            <a:r>
              <a:rPr lang="en-US" altLang="en-US" sz="3400" u="sng">
                <a:solidFill>
                  <a:srgbClr val="FF0000"/>
                </a:solidFill>
              </a:rPr>
              <a:t>marketing@aimconsultant.com</a:t>
            </a:r>
            <a:endParaRPr lang="th-TH" altLang="en-US" sz="3400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149</Words>
  <Application>Microsoft Office PowerPoint</Application>
  <PresentationFormat>นำเสนอทางหน้าจอ (4:3)</PresentationFormat>
  <Paragraphs>27</Paragraphs>
  <Slides>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5" baseType="lpstr">
      <vt:lpstr>1_Office Theme</vt:lpstr>
      <vt:lpstr>Office Theme</vt:lpstr>
      <vt:lpstr>ภาพนิ่ง 1</vt:lpstr>
      <vt:lpstr>ภาพนิ่ง 2</vt:lpstr>
      <vt:lpstr>ภาพนิ่ง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Technical2</cp:lastModifiedBy>
  <cp:revision>150</cp:revision>
  <dcterms:created xsi:type="dcterms:W3CDTF">2020-07-02T04:19:53Z</dcterms:created>
  <dcterms:modified xsi:type="dcterms:W3CDTF">2021-02-03T02:16:26Z</dcterms:modified>
</cp:coreProperties>
</file>